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5" r:id="rId3"/>
    <p:sldId id="264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AFA"/>
    <a:srgbClr val="58A0DB"/>
    <a:srgbClr val="003B70"/>
    <a:srgbClr val="8F00FF"/>
    <a:srgbClr val="FFC0CB"/>
    <a:srgbClr val="964B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7"/>
    <p:restoredTop sz="76498"/>
  </p:normalViewPr>
  <p:slideViewPr>
    <p:cSldViewPr snapToGrid="0" snapToObjects="1">
      <p:cViewPr varScale="1">
        <p:scale>
          <a:sx n="82" d="100"/>
          <a:sy n="82" d="100"/>
        </p:scale>
        <p:origin x="1424" y="168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FDDF8-8750-734F-9011-EDC6B97A91F7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F3A70-BC33-CF4C-A2CD-10694AD05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55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F3A70-BC33-CF4C-A2CD-10694AD058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95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Hypo 1: On an average, Women typically ride longer than Men.</a:t>
            </a:r>
          </a:p>
          <a:p>
            <a:endParaRPr lang="en-US" dirty="0"/>
          </a:p>
          <a:p>
            <a:r>
              <a:rPr lang="en-US" dirty="0"/>
              <a:t># Mean </a:t>
            </a:r>
          </a:p>
          <a:p>
            <a:r>
              <a:rPr lang="en-US" dirty="0" err="1"/>
              <a:t>c.MD_mean</a:t>
            </a:r>
            <a:r>
              <a:rPr lang="en-US" dirty="0"/>
              <a:t> = mean(</a:t>
            </a:r>
            <a:r>
              <a:rPr lang="en-US" dirty="0" err="1"/>
              <a:t>citi.Male$tripduration</a:t>
            </a:r>
            <a:r>
              <a:rPr lang="en-US" dirty="0"/>
              <a:t>) #1398.589</a:t>
            </a:r>
          </a:p>
          <a:p>
            <a:r>
              <a:rPr lang="en-US" dirty="0" err="1"/>
              <a:t>c.FD_mean</a:t>
            </a:r>
            <a:r>
              <a:rPr lang="en-US" dirty="0"/>
              <a:t> = mean(</a:t>
            </a:r>
            <a:r>
              <a:rPr lang="en-US" dirty="0" err="1"/>
              <a:t>citi.Female$tripduration</a:t>
            </a:r>
            <a:r>
              <a:rPr lang="en-US" dirty="0"/>
              <a:t>) #1721.517</a:t>
            </a:r>
          </a:p>
          <a:p>
            <a:endParaRPr lang="en-US" dirty="0"/>
          </a:p>
          <a:p>
            <a:r>
              <a:rPr lang="en-US" dirty="0"/>
              <a:t># Standard Deviation </a:t>
            </a:r>
          </a:p>
          <a:p>
            <a:r>
              <a:rPr lang="en-US" dirty="0" err="1"/>
              <a:t>sd.MD</a:t>
            </a:r>
            <a:r>
              <a:rPr lang="en-US" dirty="0"/>
              <a:t> = </a:t>
            </a:r>
            <a:r>
              <a:rPr lang="en-US" dirty="0" err="1"/>
              <a:t>sd</a:t>
            </a:r>
            <a:r>
              <a:rPr lang="en-US" dirty="0"/>
              <a:t>(</a:t>
            </a:r>
            <a:r>
              <a:rPr lang="en-US" dirty="0" err="1"/>
              <a:t>citi.Male$tripduration</a:t>
            </a:r>
            <a:r>
              <a:rPr lang="en-US" dirty="0"/>
              <a:t>) # 12093.15</a:t>
            </a:r>
          </a:p>
          <a:p>
            <a:r>
              <a:rPr lang="en-US" dirty="0" err="1"/>
              <a:t>sd.FD</a:t>
            </a:r>
            <a:r>
              <a:rPr lang="en-US" dirty="0"/>
              <a:t> = </a:t>
            </a:r>
            <a:r>
              <a:rPr lang="en-US" dirty="0" err="1"/>
              <a:t>sd</a:t>
            </a:r>
            <a:r>
              <a:rPr lang="en-US" dirty="0"/>
              <a:t>(</a:t>
            </a:r>
            <a:r>
              <a:rPr lang="en-US" dirty="0" err="1"/>
              <a:t>citi.Female$tripduration</a:t>
            </a:r>
            <a:r>
              <a:rPr lang="en-US" dirty="0"/>
              <a:t>) #14905.09</a:t>
            </a:r>
          </a:p>
          <a:p>
            <a:endParaRPr lang="en-US" dirty="0"/>
          </a:p>
          <a:p>
            <a:r>
              <a:rPr lang="en-US" dirty="0" err="1"/>
              <a:t>num.MD</a:t>
            </a:r>
            <a:r>
              <a:rPr lang="en-US" dirty="0"/>
              <a:t> = length(</a:t>
            </a:r>
            <a:r>
              <a:rPr lang="en-US" dirty="0" err="1"/>
              <a:t>citi.Male$tripduration</a:t>
            </a:r>
            <a:r>
              <a:rPr lang="en-US" dirty="0"/>
              <a:t>)</a:t>
            </a:r>
          </a:p>
          <a:p>
            <a:r>
              <a:rPr lang="en-US" dirty="0" err="1"/>
              <a:t>num.FD</a:t>
            </a:r>
            <a:r>
              <a:rPr lang="en-US" dirty="0"/>
              <a:t> = length(</a:t>
            </a:r>
            <a:r>
              <a:rPr lang="en-US" dirty="0" err="1"/>
              <a:t>citi.Female$tripduration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sd.c.s</a:t>
            </a:r>
            <a:r>
              <a:rPr lang="en-US" dirty="0"/>
              <a:t> = sqrt(sd.MD^2/</a:t>
            </a:r>
            <a:r>
              <a:rPr lang="en-US" dirty="0" err="1"/>
              <a:t>num.MD</a:t>
            </a:r>
            <a:r>
              <a:rPr lang="en-US" dirty="0"/>
              <a:t> + sd.FD^2/</a:t>
            </a:r>
            <a:r>
              <a:rPr lang="en-US" dirty="0" err="1"/>
              <a:t>num.FD</a:t>
            </a:r>
            <a:r>
              <a:rPr lang="en-US" dirty="0"/>
              <a:t>)</a:t>
            </a:r>
          </a:p>
          <a:p>
            <a:r>
              <a:rPr lang="en-US" dirty="0"/>
              <a:t>z.score.1= (</a:t>
            </a:r>
            <a:r>
              <a:rPr lang="en-US" dirty="0" err="1"/>
              <a:t>c.MD_mean</a:t>
            </a:r>
            <a:r>
              <a:rPr lang="en-US" dirty="0"/>
              <a:t> - </a:t>
            </a:r>
            <a:r>
              <a:rPr lang="en-US" dirty="0" err="1"/>
              <a:t>c.FD_mean</a:t>
            </a:r>
            <a:r>
              <a:rPr lang="en-US" dirty="0"/>
              <a:t>)/</a:t>
            </a:r>
            <a:r>
              <a:rPr lang="en-US" dirty="0" err="1"/>
              <a:t>sd.c.s</a:t>
            </a:r>
            <a:endParaRPr lang="en-US" dirty="0"/>
          </a:p>
          <a:p>
            <a:r>
              <a:rPr lang="en-US" dirty="0"/>
              <a:t>p.value.1 = 1 - </a:t>
            </a:r>
            <a:r>
              <a:rPr lang="en-US" dirty="0" err="1"/>
              <a:t>pnorm</a:t>
            </a:r>
            <a:r>
              <a:rPr lang="en-US" dirty="0"/>
              <a:t>(z.score.1) 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p.value</a:t>
            </a:r>
            <a:r>
              <a:rPr lang="en-US" dirty="0"/>
              <a:t> = 0.9894566</a:t>
            </a:r>
          </a:p>
          <a:p>
            <a:r>
              <a:rPr lang="en-US" dirty="0"/>
              <a:t># </a:t>
            </a:r>
            <a:r>
              <a:rPr lang="en-US" dirty="0" err="1"/>
              <a:t>z.score</a:t>
            </a:r>
            <a:r>
              <a:rPr lang="en-US" dirty="0"/>
              <a:t>= -2.306427</a:t>
            </a:r>
          </a:p>
          <a:p>
            <a:endParaRPr lang="en-US" dirty="0"/>
          </a:p>
          <a:p>
            <a:r>
              <a:rPr lang="en-US" dirty="0"/>
              <a:t>plot(x=seq(from = -22, to= 22, by=0.1),y=</a:t>
            </a:r>
            <a:r>
              <a:rPr lang="en-US" dirty="0" err="1"/>
              <a:t>dnorm</a:t>
            </a:r>
            <a:r>
              <a:rPr lang="en-US" dirty="0"/>
              <a:t>(seq(from = -22, to= 22,  by=0.1),mean=1),type='l', </a:t>
            </a:r>
            <a:r>
              <a:rPr lang="en-US" dirty="0" err="1"/>
              <a:t>xlab</a:t>
            </a:r>
            <a:r>
              <a:rPr lang="en-US" dirty="0"/>
              <a:t> = 'Mean difference',  </a:t>
            </a:r>
            <a:r>
              <a:rPr lang="en-US" dirty="0" err="1"/>
              <a:t>ylab</a:t>
            </a:r>
            <a:r>
              <a:rPr lang="en-US" dirty="0"/>
              <a:t>='Possibility') </a:t>
            </a:r>
          </a:p>
          <a:p>
            <a:r>
              <a:rPr lang="en-US" dirty="0" err="1"/>
              <a:t>abline</a:t>
            </a:r>
            <a:r>
              <a:rPr lang="en-US" dirty="0"/>
              <a:t>(v= z.score.1, col = "blue")</a:t>
            </a:r>
          </a:p>
          <a:p>
            <a:r>
              <a:rPr lang="en-US" dirty="0"/>
              <a:t>par(</a:t>
            </a:r>
            <a:r>
              <a:rPr lang="en-US" dirty="0" err="1"/>
              <a:t>bg</a:t>
            </a:r>
            <a:r>
              <a:rPr lang="en-US" dirty="0"/>
              <a:t> = "transparent")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F3A70-BC33-CF4C-A2CD-10694AD058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96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Hypo 2: There are more Male subscribers rather than Female subscribers. </a:t>
            </a:r>
          </a:p>
          <a:p>
            <a:r>
              <a:rPr lang="en-US" dirty="0" err="1"/>
              <a:t>Citi_Sub</a:t>
            </a:r>
            <a:r>
              <a:rPr lang="en-US" dirty="0"/>
              <a:t>= subset(</a:t>
            </a:r>
            <a:r>
              <a:rPr lang="en-US" dirty="0" err="1"/>
              <a:t>Citi_Bike</a:t>
            </a:r>
            <a:r>
              <a:rPr lang="en-US" dirty="0"/>
              <a:t>, </a:t>
            </a:r>
            <a:r>
              <a:rPr lang="en-US" dirty="0" err="1"/>
              <a:t>Citi_Bike$usertype</a:t>
            </a:r>
            <a:r>
              <a:rPr lang="en-US" dirty="0"/>
              <a:t> == "Subscriber")</a:t>
            </a:r>
          </a:p>
          <a:p>
            <a:r>
              <a:rPr lang="en-US" dirty="0" err="1"/>
              <a:t>c.Fem_mean</a:t>
            </a:r>
            <a:r>
              <a:rPr lang="en-US" dirty="0"/>
              <a:t>= mean(</a:t>
            </a:r>
            <a:r>
              <a:rPr lang="en-US" dirty="0" err="1"/>
              <a:t>Citi_Sub$gender</a:t>
            </a:r>
            <a:r>
              <a:rPr lang="en-US" dirty="0"/>
              <a:t> == "Female")</a:t>
            </a:r>
          </a:p>
          <a:p>
            <a:r>
              <a:rPr lang="en-US" dirty="0" err="1"/>
              <a:t>c.Mal_mean</a:t>
            </a:r>
            <a:r>
              <a:rPr lang="en-US" dirty="0"/>
              <a:t>= mean(</a:t>
            </a:r>
            <a:r>
              <a:rPr lang="en-US" dirty="0" err="1"/>
              <a:t>Citi_Sub$gender</a:t>
            </a:r>
            <a:r>
              <a:rPr lang="en-US" dirty="0"/>
              <a:t> == "Male")</a:t>
            </a:r>
          </a:p>
          <a:p>
            <a:endParaRPr lang="en-US" dirty="0"/>
          </a:p>
          <a:p>
            <a:r>
              <a:rPr lang="en-US" dirty="0"/>
              <a:t># Standard Deviation </a:t>
            </a:r>
          </a:p>
          <a:p>
            <a:r>
              <a:rPr lang="en-US" dirty="0" err="1"/>
              <a:t>sd.Fem</a:t>
            </a:r>
            <a:r>
              <a:rPr lang="en-US" dirty="0"/>
              <a:t>= </a:t>
            </a:r>
            <a:r>
              <a:rPr lang="en-US" dirty="0" err="1"/>
              <a:t>sd</a:t>
            </a:r>
            <a:r>
              <a:rPr lang="en-US" dirty="0"/>
              <a:t>(</a:t>
            </a:r>
            <a:r>
              <a:rPr lang="en-US" dirty="0" err="1"/>
              <a:t>Citi_Sub$gender</a:t>
            </a:r>
            <a:r>
              <a:rPr lang="en-US" dirty="0"/>
              <a:t> == "Female") </a:t>
            </a:r>
          </a:p>
          <a:p>
            <a:r>
              <a:rPr lang="en-US" dirty="0" err="1"/>
              <a:t>sd.Mal</a:t>
            </a:r>
            <a:r>
              <a:rPr lang="en-US" dirty="0"/>
              <a:t>= </a:t>
            </a:r>
            <a:r>
              <a:rPr lang="en-US" dirty="0" err="1"/>
              <a:t>sd</a:t>
            </a:r>
            <a:r>
              <a:rPr lang="en-US" dirty="0"/>
              <a:t>(</a:t>
            </a:r>
            <a:r>
              <a:rPr lang="en-US" dirty="0" err="1"/>
              <a:t>Citi_Sub$gender</a:t>
            </a:r>
            <a:r>
              <a:rPr lang="en-US" dirty="0"/>
              <a:t> == "Male")</a:t>
            </a:r>
          </a:p>
          <a:p>
            <a:endParaRPr lang="en-US" dirty="0"/>
          </a:p>
          <a:p>
            <a:r>
              <a:rPr lang="en-US" dirty="0"/>
              <a:t>#Length - Count of Men and Women </a:t>
            </a:r>
          </a:p>
          <a:p>
            <a:r>
              <a:rPr lang="en-US" dirty="0" err="1"/>
              <a:t>num.Fem</a:t>
            </a:r>
            <a:r>
              <a:rPr lang="en-US" dirty="0"/>
              <a:t> = length(</a:t>
            </a:r>
            <a:r>
              <a:rPr lang="en-US" dirty="0" err="1"/>
              <a:t>Citi_Sub$gender</a:t>
            </a:r>
            <a:r>
              <a:rPr lang="en-US" dirty="0"/>
              <a:t> == "Female")</a:t>
            </a:r>
          </a:p>
          <a:p>
            <a:r>
              <a:rPr lang="en-US" dirty="0" err="1"/>
              <a:t>num.Mal</a:t>
            </a:r>
            <a:r>
              <a:rPr lang="en-US" dirty="0"/>
              <a:t> = length(</a:t>
            </a:r>
            <a:r>
              <a:rPr lang="en-US" dirty="0" err="1"/>
              <a:t>Citi_Sub$gender</a:t>
            </a:r>
            <a:r>
              <a:rPr lang="en-US" dirty="0"/>
              <a:t> == "Male")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sd.m.f</a:t>
            </a:r>
            <a:r>
              <a:rPr lang="en-US" dirty="0"/>
              <a:t> = sqrt(sd.Mal^2/</a:t>
            </a:r>
            <a:r>
              <a:rPr lang="en-US" dirty="0" err="1"/>
              <a:t>num.Mal</a:t>
            </a:r>
            <a:r>
              <a:rPr lang="en-US" dirty="0"/>
              <a:t> + sd.Fem^2/</a:t>
            </a:r>
            <a:r>
              <a:rPr lang="en-US" dirty="0" err="1"/>
              <a:t>num.Fem</a:t>
            </a:r>
            <a:r>
              <a:rPr lang="en-US" dirty="0"/>
              <a:t>)</a:t>
            </a:r>
          </a:p>
          <a:p>
            <a:r>
              <a:rPr lang="en-US" dirty="0"/>
              <a:t>z.score.2= (</a:t>
            </a:r>
            <a:r>
              <a:rPr lang="en-US" dirty="0" err="1"/>
              <a:t>c.Mal_mean</a:t>
            </a:r>
            <a:r>
              <a:rPr lang="en-US" dirty="0"/>
              <a:t> - </a:t>
            </a:r>
            <a:r>
              <a:rPr lang="en-US" dirty="0" err="1"/>
              <a:t>c.Fem_mean</a:t>
            </a:r>
            <a:r>
              <a:rPr lang="en-US" dirty="0"/>
              <a:t>)/</a:t>
            </a:r>
            <a:r>
              <a:rPr lang="en-US" dirty="0" err="1"/>
              <a:t>sd.m.f</a:t>
            </a:r>
            <a:endParaRPr lang="en-US" dirty="0"/>
          </a:p>
          <a:p>
            <a:r>
              <a:rPr lang="en-US" dirty="0"/>
              <a:t>p.value.2 = 1 - </a:t>
            </a:r>
            <a:r>
              <a:rPr lang="en-US" dirty="0" err="1"/>
              <a:t>pnorm</a:t>
            </a:r>
            <a:r>
              <a:rPr lang="en-US" dirty="0"/>
              <a:t>(z.score.2)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 P-value is 0 == the p-value is so small, it returns 0. </a:t>
            </a:r>
          </a:p>
          <a:p>
            <a:endParaRPr lang="en-US" dirty="0"/>
          </a:p>
          <a:p>
            <a:r>
              <a:rPr lang="en-US" dirty="0"/>
              <a:t>plot(x=seq(from = -22, to= 100, by=0.1),y=</a:t>
            </a:r>
            <a:r>
              <a:rPr lang="en-US" dirty="0" err="1"/>
              <a:t>dnorm</a:t>
            </a:r>
            <a:r>
              <a:rPr lang="en-US" dirty="0"/>
              <a:t>(seq(from = -22, to= 100,  by=0.1),mean=1),type='l', </a:t>
            </a:r>
            <a:r>
              <a:rPr lang="en-US" dirty="0" err="1"/>
              <a:t>xlab</a:t>
            </a:r>
            <a:r>
              <a:rPr lang="en-US" dirty="0"/>
              <a:t> = 'Mean difference',  </a:t>
            </a:r>
            <a:r>
              <a:rPr lang="en-US" dirty="0" err="1"/>
              <a:t>ylab</a:t>
            </a:r>
            <a:r>
              <a:rPr lang="en-US" dirty="0"/>
              <a:t>='Possibility') </a:t>
            </a:r>
          </a:p>
          <a:p>
            <a:r>
              <a:rPr lang="en-US" dirty="0" err="1"/>
              <a:t>abline</a:t>
            </a:r>
            <a:r>
              <a:rPr lang="en-US" dirty="0"/>
              <a:t>(v= z.score.2, col = "blue")</a:t>
            </a:r>
          </a:p>
          <a:p>
            <a:r>
              <a:rPr lang="en-US" dirty="0"/>
              <a:t>par(</a:t>
            </a:r>
            <a:r>
              <a:rPr lang="en-US" dirty="0" err="1"/>
              <a:t>bg</a:t>
            </a:r>
            <a:r>
              <a:rPr lang="en-US" dirty="0"/>
              <a:t> = "transparent")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F3A70-BC33-CF4C-A2CD-10694AD058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915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#Avg Age of User Types</a:t>
            </a:r>
          </a:p>
          <a:p>
            <a:r>
              <a:rPr lang="en-US" dirty="0" err="1"/>
              <a:t>agealc</a:t>
            </a:r>
            <a:r>
              <a:rPr lang="en-US" dirty="0"/>
              <a:t> &lt;- function(</a:t>
            </a:r>
            <a:r>
              <a:rPr lang="en-US" dirty="0" err="1"/>
              <a:t>birth.year</a:t>
            </a:r>
            <a:r>
              <a:rPr lang="en-US" dirty="0"/>
              <a:t>, current){</a:t>
            </a:r>
          </a:p>
          <a:p>
            <a:r>
              <a:rPr lang="en-US" dirty="0"/>
              <a:t>  require(</a:t>
            </a:r>
            <a:r>
              <a:rPr lang="en-US" dirty="0" err="1"/>
              <a:t>Citi_Bike.table</a:t>
            </a:r>
            <a:r>
              <a:rPr lang="en-US" dirty="0"/>
              <a:t>)</a:t>
            </a:r>
          </a:p>
          <a:p>
            <a:r>
              <a:rPr lang="en-US" dirty="0"/>
              <a:t>  y &lt;- year(current) - year(</a:t>
            </a:r>
            <a:r>
              <a:rPr lang="en-US" dirty="0" err="1"/>
              <a:t>birth.year</a:t>
            </a:r>
            <a:r>
              <a:rPr lang="en-US" dirty="0"/>
              <a:t>) -1</a:t>
            </a:r>
          </a:p>
          <a:p>
            <a:r>
              <a:rPr lang="en-US" dirty="0"/>
              <a:t>  age &lt;- y </a:t>
            </a:r>
          </a:p>
          <a:p>
            <a:r>
              <a:rPr lang="en-US" dirty="0"/>
              <a:t>  return (age)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k &lt;- aggregate(Age ~ </a:t>
            </a:r>
            <a:r>
              <a:rPr lang="en-US" dirty="0" err="1"/>
              <a:t>usertype</a:t>
            </a:r>
            <a:r>
              <a:rPr lang="en-US" dirty="0"/>
              <a:t>, data= </a:t>
            </a:r>
            <a:r>
              <a:rPr lang="en-US" dirty="0" err="1"/>
              <a:t>Citi_Bike</a:t>
            </a:r>
            <a:r>
              <a:rPr lang="en-US" dirty="0"/>
              <a:t>, FUN = mean)</a:t>
            </a:r>
          </a:p>
          <a:p>
            <a:r>
              <a:rPr lang="en-US" dirty="0" err="1"/>
              <a:t>write.csv</a:t>
            </a:r>
            <a:r>
              <a:rPr lang="en-US" dirty="0"/>
              <a:t>(k, '</a:t>
            </a:r>
            <a:r>
              <a:rPr lang="en-US" dirty="0" err="1"/>
              <a:t>Age_User.csv</a:t>
            </a:r>
            <a:r>
              <a:rPr lang="en-US" dirty="0"/>
              <a:t>')</a:t>
            </a:r>
          </a:p>
          <a:p>
            <a:r>
              <a:rPr lang="en-US" dirty="0" err="1"/>
              <a:t>Age_User</a:t>
            </a:r>
            <a:r>
              <a:rPr lang="en-US" dirty="0"/>
              <a:t> &lt;- </a:t>
            </a:r>
            <a:r>
              <a:rPr lang="en-US" dirty="0" err="1"/>
              <a:t>read.csv</a:t>
            </a:r>
            <a:r>
              <a:rPr lang="en-US" dirty="0"/>
              <a:t>("~/Desktop/Data 101/HW 3/</a:t>
            </a:r>
            <a:r>
              <a:rPr lang="en-US" dirty="0" err="1"/>
              <a:t>Age_User.csv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t &lt;- list(</a:t>
            </a:r>
          </a:p>
          <a:p>
            <a:r>
              <a:rPr lang="en-US" dirty="0"/>
              <a:t>  family = "sans serif",</a:t>
            </a:r>
          </a:p>
          <a:p>
            <a:r>
              <a:rPr lang="en-US" dirty="0"/>
              <a:t>  size= 16,</a:t>
            </a:r>
          </a:p>
          <a:p>
            <a:r>
              <a:rPr lang="en-US" dirty="0"/>
              <a:t>  color = 'white')</a:t>
            </a:r>
          </a:p>
          <a:p>
            <a:endParaRPr lang="en-US" dirty="0"/>
          </a:p>
          <a:p>
            <a:r>
              <a:rPr lang="en-US" dirty="0"/>
              <a:t>fig &lt;- </a:t>
            </a:r>
            <a:r>
              <a:rPr lang="en-US" dirty="0" err="1"/>
              <a:t>plot_ly</a:t>
            </a:r>
            <a:r>
              <a:rPr lang="en-US" dirty="0"/>
              <a:t>(x = c(</a:t>
            </a:r>
            <a:r>
              <a:rPr lang="en-US" dirty="0" err="1"/>
              <a:t>Age_User$usertype</a:t>
            </a:r>
            <a:r>
              <a:rPr lang="en-US" dirty="0"/>
              <a:t>), y = c(</a:t>
            </a:r>
            <a:r>
              <a:rPr lang="en-US" dirty="0" err="1"/>
              <a:t>Age_User$Age</a:t>
            </a:r>
            <a:r>
              <a:rPr lang="en-US" dirty="0"/>
              <a:t>), width = 700, height = 700, type = 'bar', marker = list(color = '#003B70')) %&gt;%</a:t>
            </a:r>
          </a:p>
          <a:p>
            <a:r>
              <a:rPr lang="en-US" dirty="0"/>
              <a:t>  layout(title= list(text = "Average Age of User </a:t>
            </a:r>
            <a:r>
              <a:rPr lang="en-US" dirty="0" err="1"/>
              <a:t>Types",font</a:t>
            </a:r>
            <a:r>
              <a:rPr lang="en-US" dirty="0"/>
              <a:t> = t), font=t,</a:t>
            </a:r>
          </a:p>
          <a:p>
            <a:r>
              <a:rPr lang="en-US" dirty="0"/>
              <a:t>         </a:t>
            </a:r>
            <a:r>
              <a:rPr lang="en-US" dirty="0" err="1"/>
              <a:t>xaxis</a:t>
            </a:r>
            <a:r>
              <a:rPr lang="en-US" dirty="0"/>
              <a:t> = list(title = list(text ='User Types', font = t)),</a:t>
            </a:r>
          </a:p>
          <a:p>
            <a:r>
              <a:rPr lang="en-US" dirty="0"/>
              <a:t>         </a:t>
            </a:r>
            <a:r>
              <a:rPr lang="en-US" dirty="0" err="1"/>
              <a:t>yaxis</a:t>
            </a:r>
            <a:r>
              <a:rPr lang="en-US" dirty="0"/>
              <a:t> = list(title = list(text ='Average Age of Users', font = t)),</a:t>
            </a:r>
          </a:p>
          <a:p>
            <a:r>
              <a:rPr lang="en-US" dirty="0"/>
              <a:t>         </a:t>
            </a:r>
            <a:r>
              <a:rPr lang="en-US" dirty="0" err="1"/>
              <a:t>plot_bgcolor</a:t>
            </a:r>
            <a:r>
              <a:rPr lang="en-US" dirty="0"/>
              <a:t>='#e5ecf6', </a:t>
            </a:r>
            <a:r>
              <a:rPr lang="en-US" dirty="0" err="1"/>
              <a:t>paper_bgcolor</a:t>
            </a:r>
            <a:r>
              <a:rPr lang="en-US" dirty="0"/>
              <a:t>='#58A0DB')</a:t>
            </a:r>
          </a:p>
          <a:p>
            <a:r>
              <a:rPr lang="en-US" dirty="0"/>
              <a:t># </a:t>
            </a:r>
            <a:r>
              <a:rPr lang="en-US" dirty="0" err="1"/>
              <a:t>api_create</a:t>
            </a:r>
            <a:r>
              <a:rPr lang="en-US" dirty="0"/>
              <a:t>(p=fig, filename = "Average Age of User Types")</a:t>
            </a:r>
          </a:p>
          <a:p>
            <a:r>
              <a:rPr lang="en-US" dirty="0"/>
              <a:t>fig</a:t>
            </a:r>
          </a:p>
          <a:p>
            <a:r>
              <a:rPr lang="en-US" dirty="0"/>
              <a:t>#--------------------------------------------</a:t>
            </a:r>
          </a:p>
          <a:p>
            <a:r>
              <a:rPr lang="en-US" dirty="0"/>
              <a:t>#Sub &amp; Cust Count</a:t>
            </a:r>
          </a:p>
          <a:p>
            <a:endParaRPr lang="en-US" dirty="0"/>
          </a:p>
          <a:p>
            <a:r>
              <a:rPr lang="en-US" dirty="0" err="1"/>
              <a:t>Sub_Cust</a:t>
            </a:r>
            <a:r>
              <a:rPr lang="en-US" dirty="0"/>
              <a:t> &lt;- table(</a:t>
            </a:r>
            <a:r>
              <a:rPr lang="en-US" dirty="0" err="1"/>
              <a:t>Citi_Bike$usertype</a:t>
            </a:r>
            <a:r>
              <a:rPr lang="en-US" dirty="0"/>
              <a:t>)</a:t>
            </a:r>
          </a:p>
          <a:p>
            <a:r>
              <a:rPr lang="en-US" dirty="0"/>
              <a:t>View(</a:t>
            </a:r>
            <a:r>
              <a:rPr lang="en-US" dirty="0" err="1"/>
              <a:t>Sub_Cust</a:t>
            </a:r>
            <a:r>
              <a:rPr lang="en-US" dirty="0"/>
              <a:t>)</a:t>
            </a:r>
          </a:p>
          <a:p>
            <a:r>
              <a:rPr lang="en-US" dirty="0"/>
              <a:t>Sub_Cust1 &lt;- </a:t>
            </a:r>
            <a:r>
              <a:rPr lang="en-US" dirty="0" err="1"/>
              <a:t>write.csv</a:t>
            </a:r>
            <a:r>
              <a:rPr lang="en-US" dirty="0"/>
              <a:t>(</a:t>
            </a:r>
            <a:r>
              <a:rPr lang="en-US" dirty="0" err="1"/>
              <a:t>Sub_Cust</a:t>
            </a:r>
            <a:r>
              <a:rPr lang="en-US" dirty="0"/>
              <a:t>, "</a:t>
            </a:r>
            <a:r>
              <a:rPr lang="en-US" dirty="0" err="1"/>
              <a:t>Sub_Cust.csv</a:t>
            </a:r>
            <a:r>
              <a:rPr lang="en-US" dirty="0"/>
              <a:t>")</a:t>
            </a:r>
          </a:p>
          <a:p>
            <a:r>
              <a:rPr lang="en-US" dirty="0" err="1"/>
              <a:t>data_nohead</a:t>
            </a:r>
            <a:r>
              <a:rPr lang="en-US" dirty="0"/>
              <a:t> &lt;- </a:t>
            </a:r>
            <a:r>
              <a:rPr lang="en-US" dirty="0" err="1"/>
              <a:t>read.csv</a:t>
            </a:r>
            <a:r>
              <a:rPr lang="en-US" dirty="0"/>
              <a:t>("</a:t>
            </a:r>
            <a:r>
              <a:rPr lang="en-US" dirty="0" err="1"/>
              <a:t>Sub_Cust.csv</a:t>
            </a:r>
            <a:r>
              <a:rPr lang="en-US" dirty="0"/>
              <a:t>", header = TRUE)</a:t>
            </a:r>
          </a:p>
          <a:p>
            <a:r>
              <a:rPr lang="en-US" dirty="0" err="1"/>
              <a:t>colnames</a:t>
            </a:r>
            <a:r>
              <a:rPr lang="en-US" dirty="0"/>
              <a:t>(</a:t>
            </a:r>
            <a:r>
              <a:rPr lang="en-US" dirty="0" err="1"/>
              <a:t>data_nohead</a:t>
            </a:r>
            <a:r>
              <a:rPr lang="en-US" dirty="0"/>
              <a:t>) &lt;- c(" ", "User Type", "Count")</a:t>
            </a:r>
          </a:p>
          <a:p>
            <a:r>
              <a:rPr lang="en-US" dirty="0"/>
              <a:t>View(</a:t>
            </a:r>
            <a:r>
              <a:rPr lang="en-US" dirty="0" err="1"/>
              <a:t>data_nohead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F3A70-BC33-CF4C-A2CD-10694AD058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9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C0326-D65A-0F43-B079-C02199135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5F121-1F3E-1B4F-9ACE-3AB157F7D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7684C-1608-5C46-ABAB-223A0379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8884E-55F1-9947-B9DB-223648EF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1CB77-AEBF-654A-A4CF-30BA0F82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3A51-A9DC-0741-ADF8-C5EE1D846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C5B6B-CAB0-4B4E-987D-667CA33B1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E4B4-B1B0-3141-AA07-F41F59A9F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23709-1FC7-3540-8A2B-3A763A278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05F5C-BC17-1A40-BEE7-EF9FB4594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64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FB265D-75A8-844F-9963-8E9C4D23D9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ED825-9DAD-2647-A001-04048354E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7476A-EA39-3F44-9A4C-5538C489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C29B2-6569-FC41-9E27-D28AC0B6F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92FEE-C556-6240-95D1-97ABD9D2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00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2635-2FC6-2C4D-A7A9-4CEAC0D8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A40C6-98AB-C543-9706-C1FF7FA89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7BA27-92BC-5D4A-A58D-61EB37E4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57A85-785B-0446-A536-AA624EF0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8E961-AB99-F545-BC50-889184E0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97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EEC0B-077F-5D4C-A082-D2B190C6C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6A06B-38A0-A34E-810E-8F4D99380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58681-9C57-1240-B606-A7D149417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B082D-8ADE-F046-BA57-301F496AC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8715B-C794-7B41-A766-9697D5ED5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4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DA917-C776-8B4E-B09C-E009628DB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AECB6-714D-E948-AA8C-C02750B85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FD5BC-0972-6747-8829-EF199AD5E8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831A0-B8C4-EA47-B619-1598076EB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FF5B9-BDEB-8946-B740-ACD643B4C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389025-E696-8C41-8E1D-CBEBC668F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8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C38EF-1F2D-F247-9989-D1CBB7A66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A1F68-546F-E844-A3F6-E7A4FDB54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86950-6BE0-6741-B320-FC3FFC74F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F4A8FF-F958-1A44-853A-5666423FD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A9E773-7563-EB42-AB72-3B76761D6F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2ADE5-9FD3-FA46-ACD6-3A95DFC88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AAFA1F-D507-5446-B796-54D6979A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217AA8-8575-FE43-8FB5-15E0DA6D3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7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1B6B5-31F4-B148-B7CE-9733EF574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B33DC1-5931-B04E-993D-53963493F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0AED5A-2668-1145-BD32-1E1E5285D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6E74CB-F191-F94D-ABAC-D5A41AACD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333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1D6B06-F3B3-FD48-A294-038E5DB63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7A91BD-8018-D84F-A3E2-AEF2270D0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240D1-297A-A64B-9444-E229011A8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55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01B5D-3379-7145-B32C-19114B41A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6231B-0C20-AC4F-B79D-ED4132BAF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C5B9F6-E767-A844-B103-154507FBF9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FCD3D-4F3F-B64D-BE05-D6410F46C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91394D-DF3F-154B-8849-D557129C4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47772-90F3-5548-A2C0-96FB15D44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6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DD496-B649-6144-A7C3-9DD4ED9C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F0A016-64B6-0A4B-BF20-7780EA8E4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C6CC1-5089-F84D-ABD7-866F043E10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9BCE10-E2EE-D94A-870A-C6626ABF4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03478-DC99-7140-BB52-F5A8052A7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B278E-61C0-AD48-B419-DFADAAF89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19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7000" t="-5000" r="-7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A82182-74F0-C94F-856F-9556C0571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CFDE7-4663-B84D-BA80-589D784A2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040CF-A83D-7140-A1AD-0C715265C7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40299-D3D1-254F-A4D3-B08B4C28210D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DE4BF-95F8-C143-9B6A-0FDC3D51D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2DDB2-3440-8448-BDFF-E69FCAFC3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8C79-63D0-D34C-A012-289019D02F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6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46EE67D6-7D4D-4246-BE48-4B836F410B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-1099"/>
          <a:stretch/>
        </p:blipFill>
        <p:spPr bwMode="auto">
          <a:xfrm>
            <a:off x="10584284" y="6199296"/>
            <a:ext cx="1537375" cy="399170"/>
          </a:xfrm>
          <a:prstGeom prst="rect">
            <a:avLst/>
          </a:prstGeom>
          <a:noFill/>
        </p:spPr>
      </p:pic>
      <p:pic>
        <p:nvPicPr>
          <p:cNvPr id="1028" name="Picture 4" descr="Statement of Senator Michael Gianaris on the Expansion of CitiBike | NY  State Senate">
            <a:extLst>
              <a:ext uri="{FF2B5EF4-FFF2-40B4-BE49-F238E27FC236}">
                <a16:creationId xmlns:a16="http://schemas.microsoft.com/office/drawing/2014/main" id="{574FAD64-6BAD-0844-9D4D-6DB8268C1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55953" y="1946379"/>
            <a:ext cx="2264899" cy="150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F03FA7-6B88-EB4D-B425-852B15622C78}"/>
              </a:ext>
            </a:extLst>
          </p:cNvPr>
          <p:cNvSpPr txBox="1"/>
          <p:nvPr/>
        </p:nvSpPr>
        <p:spPr>
          <a:xfrm>
            <a:off x="8899945" y="4381231"/>
            <a:ext cx="2809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May 2020 Citi Bike Trip Data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Hemin Patel</a:t>
            </a:r>
          </a:p>
          <a:p>
            <a:pPr algn="r"/>
            <a:r>
              <a:rPr lang="en-US" dirty="0">
                <a:solidFill>
                  <a:schemeClr val="bg1"/>
                </a:solidFill>
              </a:rPr>
              <a:t>Data 101 </a:t>
            </a:r>
            <a:r>
              <a:rPr lang="en-US">
                <a:solidFill>
                  <a:schemeClr val="bg1"/>
                </a:solidFill>
              </a:rPr>
              <a:t>HW 5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BE9E178C-D0F2-8F42-8A50-7BAA72A544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-1099"/>
          <a:stretch/>
        </p:blipFill>
        <p:spPr bwMode="auto">
          <a:xfrm>
            <a:off x="1933729" y="1834378"/>
            <a:ext cx="9333489" cy="242338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3724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274 -0.0287 L -1.0539 0.4814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339" y="2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7C4E-0676-C549-9CBD-0C217A6F0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Hypothesis 1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AFE5BE1-2B0D-024B-A3F9-79D031347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-1099"/>
          <a:stretch/>
        </p:blipFill>
        <p:spPr bwMode="auto">
          <a:xfrm>
            <a:off x="10584284" y="6199296"/>
            <a:ext cx="1537375" cy="399170"/>
          </a:xfrm>
          <a:prstGeom prst="rect">
            <a:avLst/>
          </a:prstGeom>
          <a:noFill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B38E2A5-0A39-374D-9A9E-7D5D335A0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65" y="1956815"/>
            <a:ext cx="11731693" cy="4641651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>
                <a:solidFill>
                  <a:schemeClr val="bg1"/>
                </a:solidFill>
                <a:cs typeface="Aparajita" panose="020B0604020202020204" pitchFamily="34" charset="0"/>
              </a:rPr>
              <a:t>On an average, Women typically ride longer duration than Men 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cs typeface="Aparajita" panose="020B0604020202020204" pitchFamily="34" charset="0"/>
              </a:rPr>
              <a:t>Female Mean:  1721.517 seconds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cs typeface="Aparajita" panose="020B0604020202020204" pitchFamily="34" charset="0"/>
              </a:rPr>
              <a:t>Male Mean: 1398.589 seconds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cs typeface="Aparajita" panose="020B0604020202020204" pitchFamily="34" charset="0"/>
              </a:rPr>
              <a:t>Z Score: -2.306427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cs typeface="Aparajita" panose="020B0604020202020204" pitchFamily="34" charset="0"/>
              </a:rPr>
              <a:t>P - Value: 0.9894566</a:t>
            </a:r>
          </a:p>
          <a:p>
            <a:r>
              <a:rPr lang="en-US" sz="3200" dirty="0">
                <a:solidFill>
                  <a:schemeClr val="bg1"/>
                </a:solidFill>
                <a:cs typeface="Aparajita" panose="020B0604020202020204" pitchFamily="34" charset="0"/>
              </a:rPr>
              <a:t>Null: Both Women and Men typically                                                                               ride the same duration.</a:t>
            </a:r>
          </a:p>
          <a:p>
            <a:r>
              <a:rPr lang="en-US" sz="3200" dirty="0">
                <a:solidFill>
                  <a:schemeClr val="bg1"/>
                </a:solidFill>
                <a:cs typeface="Aparajita" panose="020B0604020202020204" pitchFamily="34" charset="0"/>
              </a:rPr>
              <a:t>With this knowledge, it is apparent                                                                  that women do typically ride Citi Bikes     				       longer than Men, disproving the Null as 				                  the mean for Female is evidently higher </a:t>
            </a:r>
          </a:p>
          <a:p>
            <a:endParaRPr lang="en-US" sz="2400" dirty="0">
              <a:solidFill>
                <a:schemeClr val="bg1"/>
              </a:solidFill>
              <a:cs typeface="Aparajita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744CAA-83A6-724A-9D09-1BB3855F4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9426" y="1690688"/>
            <a:ext cx="5912370" cy="51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1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7C4E-0676-C549-9CBD-0C217A6F0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Hypothesis 2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AFE5BE1-2B0D-024B-A3F9-79D031347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-1099"/>
          <a:stretch/>
        </p:blipFill>
        <p:spPr bwMode="auto">
          <a:xfrm>
            <a:off x="10584284" y="6199296"/>
            <a:ext cx="1537375" cy="399170"/>
          </a:xfrm>
          <a:prstGeom prst="rect">
            <a:avLst/>
          </a:prstGeom>
          <a:noFill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B38E2A5-0A39-374D-9A9E-7D5D335A0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65" y="1956816"/>
            <a:ext cx="11731693" cy="316539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cs typeface="Aparajita" panose="020B0604020202020204" pitchFamily="34" charset="0"/>
              </a:rPr>
              <a:t>There are more Male subscribers rather than Female subscribers. 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Aparajita" panose="020B0604020202020204" pitchFamily="34" charset="0"/>
              </a:rPr>
              <a:t>Female Subscribers Mean:  0.3285346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Aparajita" panose="020B0604020202020204" pitchFamily="34" charset="0"/>
              </a:rPr>
              <a:t>Male Subscribers Mean: 0.6544596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Aparajita" panose="020B0604020202020204" pitchFamily="34" charset="0"/>
              </a:rPr>
              <a:t>Z Score: 90.05306</a:t>
            </a:r>
          </a:p>
          <a:p>
            <a:pPr lvl="1"/>
            <a:r>
              <a:rPr lang="en-US" dirty="0">
                <a:solidFill>
                  <a:schemeClr val="bg1"/>
                </a:solidFill>
                <a:cs typeface="Aparajita" panose="020B0604020202020204" pitchFamily="34" charset="0"/>
              </a:rPr>
              <a:t>P - Value: 0 – The value is very small</a:t>
            </a:r>
          </a:p>
          <a:p>
            <a:r>
              <a:rPr lang="en-US" sz="3000" dirty="0">
                <a:solidFill>
                  <a:schemeClr val="bg1"/>
                </a:solidFill>
                <a:cs typeface="Aparajita" panose="020B0604020202020204" pitchFamily="34" charset="0"/>
              </a:rPr>
              <a:t>Null: There is an equal amount of Male                                                         and Female subscribers. </a:t>
            </a:r>
            <a:endParaRPr lang="en-US" sz="2800" dirty="0">
              <a:solidFill>
                <a:schemeClr val="bg1"/>
              </a:solidFill>
              <a:cs typeface="Aparajita" panose="020B0604020202020204" pitchFamily="34" charset="0"/>
            </a:endParaRPr>
          </a:p>
          <a:p>
            <a:endParaRPr lang="en-US" sz="2400" dirty="0">
              <a:solidFill>
                <a:schemeClr val="bg1"/>
              </a:solidFill>
              <a:cs typeface="Aparajita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AC19D1-203D-B540-8531-7B26082D5B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35"/>
          <a:stretch/>
        </p:blipFill>
        <p:spPr>
          <a:xfrm>
            <a:off x="7179298" y="2555823"/>
            <a:ext cx="5197193" cy="3951381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57DE5D-F18E-9349-A753-1142A8ED8435}"/>
              </a:ext>
            </a:extLst>
          </p:cNvPr>
          <p:cNvSpPr txBox="1"/>
          <p:nvPr/>
        </p:nvSpPr>
        <p:spPr>
          <a:xfrm>
            <a:off x="389965" y="4968255"/>
            <a:ext cx="69702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Aparajita" panose="020B0604020202020204" pitchFamily="34" charset="0"/>
              </a:rPr>
              <a:t>In the graph, the blue line is to the far right, therefore we can acknowledge that there is in fact more Male subscribers than Female, disproving the Null Hypothesis. </a:t>
            </a:r>
          </a:p>
        </p:txBody>
      </p:sp>
    </p:spTree>
    <p:extLst>
      <p:ext uri="{BB962C8B-B14F-4D97-AF65-F5344CB8AC3E}">
        <p14:creationId xmlns:p14="http://schemas.microsoft.com/office/powerpoint/2010/main" val="34688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Citi Bike Day Pass | Citi Bike NYC">
            <a:extLst>
              <a:ext uri="{FF2B5EF4-FFF2-40B4-BE49-F238E27FC236}">
                <a16:creationId xmlns:a16="http://schemas.microsoft.com/office/drawing/2014/main" id="{4D2568B4-2C77-0C41-ADF6-93C9B5D09A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3496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</TotalTime>
  <Words>1093</Words>
  <Application>Microsoft Macintosh PowerPoint</Application>
  <PresentationFormat>Widescreen</PresentationFormat>
  <Paragraphs>104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Hypothesis 1</vt:lpstr>
      <vt:lpstr>Hypothesis 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Hemin Patel</dc:creator>
  <cp:lastModifiedBy>Hemin Patel</cp:lastModifiedBy>
  <cp:revision>26</cp:revision>
  <dcterms:created xsi:type="dcterms:W3CDTF">2021-09-20T23:45:26Z</dcterms:created>
  <dcterms:modified xsi:type="dcterms:W3CDTF">2021-10-13T03:52:36Z</dcterms:modified>
</cp:coreProperties>
</file>

<file path=docProps/thumbnail.jpeg>
</file>